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2" r:id="rId7"/>
    <p:sldId id="303" r:id="rId8"/>
    <p:sldId id="312" r:id="rId9"/>
    <p:sldId id="313" r:id="rId10"/>
    <p:sldId id="314" r:id="rId11"/>
    <p:sldId id="301" r:id="rId12"/>
    <p:sldId id="316" r:id="rId13"/>
    <p:sldId id="305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CCE58B-659E-4EFE-9B7D-2E616C665425}">
          <p14:sldIdLst>
            <p14:sldId id="298"/>
            <p14:sldId id="300"/>
            <p14:sldId id="302"/>
            <p14:sldId id="303"/>
            <p14:sldId id="312"/>
            <p14:sldId id="313"/>
            <p14:sldId id="314"/>
            <p14:sldId id="301"/>
            <p14:sldId id="316"/>
            <p14:sldId id="305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EF1B0A-82EA-4125-B58C-C098A2714AE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9F1CDE4-A134-42CA-B636-E1A3104E546F}">
      <dgm:prSet/>
      <dgm:spPr/>
      <dgm:t>
        <a:bodyPr/>
        <a:lstStyle/>
        <a:p>
          <a:r>
            <a:rPr lang="en-US"/>
            <a:t>Overfitting and unbalanced data was a problem.</a:t>
          </a:r>
        </a:p>
      </dgm:t>
    </dgm:pt>
    <dgm:pt modelId="{8DE65ED8-6E7A-4341-8A89-434873725934}" type="parTrans" cxnId="{26DE07E3-FA00-4578-88C5-657205B9393A}">
      <dgm:prSet/>
      <dgm:spPr/>
      <dgm:t>
        <a:bodyPr/>
        <a:lstStyle/>
        <a:p>
          <a:endParaRPr lang="en-US"/>
        </a:p>
      </dgm:t>
    </dgm:pt>
    <dgm:pt modelId="{4774124D-7351-4E20-AC20-0FB5959A4903}" type="sibTrans" cxnId="{26DE07E3-FA00-4578-88C5-657205B9393A}">
      <dgm:prSet/>
      <dgm:spPr/>
      <dgm:t>
        <a:bodyPr/>
        <a:lstStyle/>
        <a:p>
          <a:endParaRPr lang="en-US"/>
        </a:p>
      </dgm:t>
    </dgm:pt>
    <dgm:pt modelId="{CD0DB907-A8E2-45E2-9F3A-7AE535CC3388}">
      <dgm:prSet/>
      <dgm:spPr/>
      <dgm:t>
        <a:bodyPr/>
        <a:lstStyle/>
        <a:p>
          <a:r>
            <a:rPr lang="en-US"/>
            <a:t>Precision and recall jumped significantly for the minority class(Yes for Defaulted?) when SMOTE was used.</a:t>
          </a:r>
        </a:p>
      </dgm:t>
    </dgm:pt>
    <dgm:pt modelId="{2C6DCDF2-9DB0-4F23-8873-B7F4C5FEE510}" type="parTrans" cxnId="{A33996B1-4D7E-45DD-9BBF-62374A981721}">
      <dgm:prSet/>
      <dgm:spPr/>
      <dgm:t>
        <a:bodyPr/>
        <a:lstStyle/>
        <a:p>
          <a:endParaRPr lang="en-US"/>
        </a:p>
      </dgm:t>
    </dgm:pt>
    <dgm:pt modelId="{A36999F4-FA18-4623-9DC6-25CC033CDA99}" type="sibTrans" cxnId="{A33996B1-4D7E-45DD-9BBF-62374A981721}">
      <dgm:prSet/>
      <dgm:spPr/>
      <dgm:t>
        <a:bodyPr/>
        <a:lstStyle/>
        <a:p>
          <a:endParaRPr lang="en-US"/>
        </a:p>
      </dgm:t>
    </dgm:pt>
    <dgm:pt modelId="{B80F2DE8-B26A-4A22-9DD6-2E0B3D0C0DE6}" type="pres">
      <dgm:prSet presAssocID="{8FEF1B0A-82EA-4125-B58C-C098A2714AE5}" presName="linear" presStyleCnt="0">
        <dgm:presLayoutVars>
          <dgm:animLvl val="lvl"/>
          <dgm:resizeHandles val="exact"/>
        </dgm:presLayoutVars>
      </dgm:prSet>
      <dgm:spPr/>
    </dgm:pt>
    <dgm:pt modelId="{5A1F515B-7C67-4677-8EA4-D0860A1E7243}" type="pres">
      <dgm:prSet presAssocID="{A9F1CDE4-A134-42CA-B636-E1A3104E54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D619351-D390-4984-8CC5-C62737AE201F}" type="pres">
      <dgm:prSet presAssocID="{4774124D-7351-4E20-AC20-0FB5959A4903}" presName="spacer" presStyleCnt="0"/>
      <dgm:spPr/>
    </dgm:pt>
    <dgm:pt modelId="{0117AEF4-6E02-4E12-8DCB-8F4DC7C012A9}" type="pres">
      <dgm:prSet presAssocID="{CD0DB907-A8E2-45E2-9F3A-7AE535CC338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585FD05-E8CA-46A4-AD76-5F9D86397EE1}" type="presOf" srcId="{CD0DB907-A8E2-45E2-9F3A-7AE535CC3388}" destId="{0117AEF4-6E02-4E12-8DCB-8F4DC7C012A9}" srcOrd="0" destOrd="0" presId="urn:microsoft.com/office/officeart/2005/8/layout/vList2"/>
    <dgm:cxn modelId="{B6F1C14A-6070-4E7D-9AF4-D8C082681744}" type="presOf" srcId="{A9F1CDE4-A134-42CA-B636-E1A3104E546F}" destId="{5A1F515B-7C67-4677-8EA4-D0860A1E7243}" srcOrd="0" destOrd="0" presId="urn:microsoft.com/office/officeart/2005/8/layout/vList2"/>
    <dgm:cxn modelId="{7A956758-D5B6-4753-88EC-23A5F99DCC26}" type="presOf" srcId="{8FEF1B0A-82EA-4125-B58C-C098A2714AE5}" destId="{B80F2DE8-B26A-4A22-9DD6-2E0B3D0C0DE6}" srcOrd="0" destOrd="0" presId="urn:microsoft.com/office/officeart/2005/8/layout/vList2"/>
    <dgm:cxn modelId="{A33996B1-4D7E-45DD-9BBF-62374A981721}" srcId="{8FEF1B0A-82EA-4125-B58C-C098A2714AE5}" destId="{CD0DB907-A8E2-45E2-9F3A-7AE535CC3388}" srcOrd="1" destOrd="0" parTransId="{2C6DCDF2-9DB0-4F23-8873-B7F4C5FEE510}" sibTransId="{A36999F4-FA18-4623-9DC6-25CC033CDA99}"/>
    <dgm:cxn modelId="{26DE07E3-FA00-4578-88C5-657205B9393A}" srcId="{8FEF1B0A-82EA-4125-B58C-C098A2714AE5}" destId="{A9F1CDE4-A134-42CA-B636-E1A3104E546F}" srcOrd="0" destOrd="0" parTransId="{8DE65ED8-6E7A-4341-8A89-434873725934}" sibTransId="{4774124D-7351-4E20-AC20-0FB5959A4903}"/>
    <dgm:cxn modelId="{862A400A-0074-4CB9-ABC1-4DFF39201C24}" type="presParOf" srcId="{B80F2DE8-B26A-4A22-9DD6-2E0B3D0C0DE6}" destId="{5A1F515B-7C67-4677-8EA4-D0860A1E7243}" srcOrd="0" destOrd="0" presId="urn:microsoft.com/office/officeart/2005/8/layout/vList2"/>
    <dgm:cxn modelId="{3A2A93CD-8F55-4ED1-8A8A-8F825207E48A}" type="presParOf" srcId="{B80F2DE8-B26A-4A22-9DD6-2E0B3D0C0DE6}" destId="{0D619351-D390-4984-8CC5-C62737AE201F}" srcOrd="1" destOrd="0" presId="urn:microsoft.com/office/officeart/2005/8/layout/vList2"/>
    <dgm:cxn modelId="{1CD9B6B3-14C9-462E-A6EE-59272562B08B}" type="presParOf" srcId="{B80F2DE8-B26A-4A22-9DD6-2E0B3D0C0DE6}" destId="{0117AEF4-6E02-4E12-8DCB-8F4DC7C012A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397D21-DCFA-42F1-9DAB-352C28C6757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25E24F0-8AA3-4F4A-BBAB-7A67CE4CC93D}">
      <dgm:prSet/>
      <dgm:spPr/>
      <dgm:t>
        <a:bodyPr/>
        <a:lstStyle/>
        <a:p>
          <a:r>
            <a:rPr lang="en-US" b="1" i="0"/>
            <a:t>Acknowledgements </a:t>
          </a:r>
          <a:endParaRPr lang="en-US"/>
        </a:p>
      </dgm:t>
    </dgm:pt>
    <dgm:pt modelId="{FDBE66BC-2150-4C85-AD07-3BB21D71F0C1}" type="parTrans" cxnId="{64E874A5-4D4B-4A0C-9825-FD5E0D385236}">
      <dgm:prSet/>
      <dgm:spPr/>
      <dgm:t>
        <a:bodyPr/>
        <a:lstStyle/>
        <a:p>
          <a:endParaRPr lang="en-US"/>
        </a:p>
      </dgm:t>
    </dgm:pt>
    <dgm:pt modelId="{1C9EF5F0-E2B2-4E10-A0F0-7D2D931A3ADD}" type="sibTrans" cxnId="{64E874A5-4D4B-4A0C-9825-FD5E0D385236}">
      <dgm:prSet/>
      <dgm:spPr/>
      <dgm:t>
        <a:bodyPr/>
        <a:lstStyle/>
        <a:p>
          <a:endParaRPr lang="en-US"/>
        </a:p>
      </dgm:t>
    </dgm:pt>
    <dgm:pt modelId="{1A08CD88-9053-49E0-9ADD-101227239223}">
      <dgm:prSet/>
      <dgm:spPr/>
      <dgm:t>
        <a:bodyPr/>
        <a:lstStyle/>
        <a:p>
          <a:r>
            <a:rPr lang="en-US" b="0" i="1"/>
            <a:t>Predictive Analytics: The Power to Predict Who Will Click, Buy, Lie, or Die</a:t>
          </a:r>
          <a:r>
            <a:rPr lang="en-US" b="0" i="0"/>
            <a:t>.</a:t>
          </a:r>
          <a:endParaRPr lang="en-US"/>
        </a:p>
      </dgm:t>
    </dgm:pt>
    <dgm:pt modelId="{FC2B5D11-8A88-4D88-84AA-113E5714D1FD}" type="parTrans" cxnId="{327FD654-4440-484F-B152-CAC242EE7072}">
      <dgm:prSet/>
      <dgm:spPr/>
      <dgm:t>
        <a:bodyPr/>
        <a:lstStyle/>
        <a:p>
          <a:endParaRPr lang="en-US"/>
        </a:p>
      </dgm:t>
    </dgm:pt>
    <dgm:pt modelId="{0E4E42FC-0F36-492F-9449-20BE4128712F}" type="sibTrans" cxnId="{327FD654-4440-484F-B152-CAC242EE7072}">
      <dgm:prSet/>
      <dgm:spPr/>
      <dgm:t>
        <a:bodyPr/>
        <a:lstStyle/>
        <a:p>
          <a:endParaRPr lang="en-US"/>
        </a:p>
      </dgm:t>
    </dgm:pt>
    <dgm:pt modelId="{C69A4018-22F9-4F8F-9B33-9A033569A4D2}">
      <dgm:prSet/>
      <dgm:spPr/>
      <dgm:t>
        <a:bodyPr/>
        <a:lstStyle/>
        <a:p>
          <a:r>
            <a:rPr lang="en-US" b="0" i="1"/>
            <a:t>Applied Predictive Analytics: Principles and Techniques for the Professional Data Analyst</a:t>
          </a:r>
          <a:endParaRPr lang="en-US"/>
        </a:p>
      </dgm:t>
    </dgm:pt>
    <dgm:pt modelId="{38146A11-4B6A-4107-B9D2-55FA89C33FAF}" type="parTrans" cxnId="{C4AC0430-2597-4D5F-860C-E5146E30A1EE}">
      <dgm:prSet/>
      <dgm:spPr/>
      <dgm:t>
        <a:bodyPr/>
        <a:lstStyle/>
        <a:p>
          <a:endParaRPr lang="en-US"/>
        </a:p>
      </dgm:t>
    </dgm:pt>
    <dgm:pt modelId="{ABECE8B2-A61C-48D1-885D-A43D137AC81B}" type="sibTrans" cxnId="{C4AC0430-2597-4D5F-860C-E5146E30A1EE}">
      <dgm:prSet/>
      <dgm:spPr/>
      <dgm:t>
        <a:bodyPr/>
        <a:lstStyle/>
        <a:p>
          <a:endParaRPr lang="en-US"/>
        </a:p>
      </dgm:t>
    </dgm:pt>
    <dgm:pt modelId="{F7CC0625-C864-4F20-9136-D61D5B7ACFA2}" type="pres">
      <dgm:prSet presAssocID="{19397D21-DCFA-42F1-9DAB-352C28C67573}" presName="vert0" presStyleCnt="0">
        <dgm:presLayoutVars>
          <dgm:dir/>
          <dgm:animOne val="branch"/>
          <dgm:animLvl val="lvl"/>
        </dgm:presLayoutVars>
      </dgm:prSet>
      <dgm:spPr/>
    </dgm:pt>
    <dgm:pt modelId="{CE620943-030E-4210-8657-D900F2723D92}" type="pres">
      <dgm:prSet presAssocID="{825E24F0-8AA3-4F4A-BBAB-7A67CE4CC93D}" presName="thickLine" presStyleLbl="alignNode1" presStyleIdx="0" presStyleCnt="3"/>
      <dgm:spPr/>
    </dgm:pt>
    <dgm:pt modelId="{91C426CF-F1F0-406F-86A4-AA5D7FF161CD}" type="pres">
      <dgm:prSet presAssocID="{825E24F0-8AA3-4F4A-BBAB-7A67CE4CC93D}" presName="horz1" presStyleCnt="0"/>
      <dgm:spPr/>
    </dgm:pt>
    <dgm:pt modelId="{22E9FC58-B4E4-43B1-BA70-3E38EF824600}" type="pres">
      <dgm:prSet presAssocID="{825E24F0-8AA3-4F4A-BBAB-7A67CE4CC93D}" presName="tx1" presStyleLbl="revTx" presStyleIdx="0" presStyleCnt="3"/>
      <dgm:spPr/>
    </dgm:pt>
    <dgm:pt modelId="{509F2A1A-C5B4-4248-B0CF-4323BAAA1479}" type="pres">
      <dgm:prSet presAssocID="{825E24F0-8AA3-4F4A-BBAB-7A67CE4CC93D}" presName="vert1" presStyleCnt="0"/>
      <dgm:spPr/>
    </dgm:pt>
    <dgm:pt modelId="{562493A5-AFD2-459C-9C55-5498C7F3E96B}" type="pres">
      <dgm:prSet presAssocID="{1A08CD88-9053-49E0-9ADD-101227239223}" presName="thickLine" presStyleLbl="alignNode1" presStyleIdx="1" presStyleCnt="3"/>
      <dgm:spPr/>
    </dgm:pt>
    <dgm:pt modelId="{6A85A390-1F32-4195-A5B3-C2A40A1D2EAA}" type="pres">
      <dgm:prSet presAssocID="{1A08CD88-9053-49E0-9ADD-101227239223}" presName="horz1" presStyleCnt="0"/>
      <dgm:spPr/>
    </dgm:pt>
    <dgm:pt modelId="{13C8E9A5-A4C0-4C44-BD1F-0CB09E88C986}" type="pres">
      <dgm:prSet presAssocID="{1A08CD88-9053-49E0-9ADD-101227239223}" presName="tx1" presStyleLbl="revTx" presStyleIdx="1" presStyleCnt="3"/>
      <dgm:spPr/>
    </dgm:pt>
    <dgm:pt modelId="{BE0414BB-0D03-48EE-B00B-63BFBCAF3805}" type="pres">
      <dgm:prSet presAssocID="{1A08CD88-9053-49E0-9ADD-101227239223}" presName="vert1" presStyleCnt="0"/>
      <dgm:spPr/>
    </dgm:pt>
    <dgm:pt modelId="{8973D14C-52B2-401F-85FD-84A1CD4E949C}" type="pres">
      <dgm:prSet presAssocID="{C69A4018-22F9-4F8F-9B33-9A033569A4D2}" presName="thickLine" presStyleLbl="alignNode1" presStyleIdx="2" presStyleCnt="3"/>
      <dgm:spPr/>
    </dgm:pt>
    <dgm:pt modelId="{FC029215-70F9-4FBC-AA6A-6D303D58AA29}" type="pres">
      <dgm:prSet presAssocID="{C69A4018-22F9-4F8F-9B33-9A033569A4D2}" presName="horz1" presStyleCnt="0"/>
      <dgm:spPr/>
    </dgm:pt>
    <dgm:pt modelId="{3273FE57-4AB7-4FC1-B579-E08E4D9D7C87}" type="pres">
      <dgm:prSet presAssocID="{C69A4018-22F9-4F8F-9B33-9A033569A4D2}" presName="tx1" presStyleLbl="revTx" presStyleIdx="2" presStyleCnt="3"/>
      <dgm:spPr/>
    </dgm:pt>
    <dgm:pt modelId="{9AC7FCB0-BEA7-4121-98DC-FAD25D2F5FFB}" type="pres">
      <dgm:prSet presAssocID="{C69A4018-22F9-4F8F-9B33-9A033569A4D2}" presName="vert1" presStyleCnt="0"/>
      <dgm:spPr/>
    </dgm:pt>
  </dgm:ptLst>
  <dgm:cxnLst>
    <dgm:cxn modelId="{BEF6F516-FAA3-4EE9-BCCD-66B82BC7270E}" type="presOf" srcId="{1A08CD88-9053-49E0-9ADD-101227239223}" destId="{13C8E9A5-A4C0-4C44-BD1F-0CB09E88C986}" srcOrd="0" destOrd="0" presId="urn:microsoft.com/office/officeart/2008/layout/LinedList"/>
    <dgm:cxn modelId="{C4AC0430-2597-4D5F-860C-E5146E30A1EE}" srcId="{19397D21-DCFA-42F1-9DAB-352C28C67573}" destId="{C69A4018-22F9-4F8F-9B33-9A033569A4D2}" srcOrd="2" destOrd="0" parTransId="{38146A11-4B6A-4107-B9D2-55FA89C33FAF}" sibTransId="{ABECE8B2-A61C-48D1-885D-A43D137AC81B}"/>
    <dgm:cxn modelId="{D976AC52-6C4A-4E96-8D6D-9AAF009779C6}" type="presOf" srcId="{825E24F0-8AA3-4F4A-BBAB-7A67CE4CC93D}" destId="{22E9FC58-B4E4-43B1-BA70-3E38EF824600}" srcOrd="0" destOrd="0" presId="urn:microsoft.com/office/officeart/2008/layout/LinedList"/>
    <dgm:cxn modelId="{327FD654-4440-484F-B152-CAC242EE7072}" srcId="{19397D21-DCFA-42F1-9DAB-352C28C67573}" destId="{1A08CD88-9053-49E0-9ADD-101227239223}" srcOrd="1" destOrd="0" parTransId="{FC2B5D11-8A88-4D88-84AA-113E5714D1FD}" sibTransId="{0E4E42FC-0F36-492F-9449-20BE4128712F}"/>
    <dgm:cxn modelId="{2C02CA87-FF22-441E-8E9B-E3A86E30014B}" type="presOf" srcId="{C69A4018-22F9-4F8F-9B33-9A033569A4D2}" destId="{3273FE57-4AB7-4FC1-B579-E08E4D9D7C87}" srcOrd="0" destOrd="0" presId="urn:microsoft.com/office/officeart/2008/layout/LinedList"/>
    <dgm:cxn modelId="{64E874A5-4D4B-4A0C-9825-FD5E0D385236}" srcId="{19397D21-DCFA-42F1-9DAB-352C28C67573}" destId="{825E24F0-8AA3-4F4A-BBAB-7A67CE4CC93D}" srcOrd="0" destOrd="0" parTransId="{FDBE66BC-2150-4C85-AD07-3BB21D71F0C1}" sibTransId="{1C9EF5F0-E2B2-4E10-A0F0-7D2D931A3ADD}"/>
    <dgm:cxn modelId="{F34B7FAA-6547-48AD-A7EC-C4BE40F25F03}" type="presOf" srcId="{19397D21-DCFA-42F1-9DAB-352C28C67573}" destId="{F7CC0625-C864-4F20-9136-D61D5B7ACFA2}" srcOrd="0" destOrd="0" presId="urn:microsoft.com/office/officeart/2008/layout/LinedList"/>
    <dgm:cxn modelId="{F7663A00-46FF-4343-A901-0972B2E3F1EC}" type="presParOf" srcId="{F7CC0625-C864-4F20-9136-D61D5B7ACFA2}" destId="{CE620943-030E-4210-8657-D900F2723D92}" srcOrd="0" destOrd="0" presId="urn:microsoft.com/office/officeart/2008/layout/LinedList"/>
    <dgm:cxn modelId="{64A8CCAC-D315-4229-94DD-1B16C1EBC83D}" type="presParOf" srcId="{F7CC0625-C864-4F20-9136-D61D5B7ACFA2}" destId="{91C426CF-F1F0-406F-86A4-AA5D7FF161CD}" srcOrd="1" destOrd="0" presId="urn:microsoft.com/office/officeart/2008/layout/LinedList"/>
    <dgm:cxn modelId="{A950A3E9-DAC6-443F-9E14-3C103F6058EF}" type="presParOf" srcId="{91C426CF-F1F0-406F-86A4-AA5D7FF161CD}" destId="{22E9FC58-B4E4-43B1-BA70-3E38EF824600}" srcOrd="0" destOrd="0" presId="urn:microsoft.com/office/officeart/2008/layout/LinedList"/>
    <dgm:cxn modelId="{CD6A7520-DF9D-4CA9-9D9F-993B02455814}" type="presParOf" srcId="{91C426CF-F1F0-406F-86A4-AA5D7FF161CD}" destId="{509F2A1A-C5B4-4248-B0CF-4323BAAA1479}" srcOrd="1" destOrd="0" presId="urn:microsoft.com/office/officeart/2008/layout/LinedList"/>
    <dgm:cxn modelId="{3125F4AD-033E-461F-8A0D-0569DC32027C}" type="presParOf" srcId="{F7CC0625-C864-4F20-9136-D61D5B7ACFA2}" destId="{562493A5-AFD2-459C-9C55-5498C7F3E96B}" srcOrd="2" destOrd="0" presId="urn:microsoft.com/office/officeart/2008/layout/LinedList"/>
    <dgm:cxn modelId="{7AA6B274-099E-4547-9A62-A2EC3059F8F2}" type="presParOf" srcId="{F7CC0625-C864-4F20-9136-D61D5B7ACFA2}" destId="{6A85A390-1F32-4195-A5B3-C2A40A1D2EAA}" srcOrd="3" destOrd="0" presId="urn:microsoft.com/office/officeart/2008/layout/LinedList"/>
    <dgm:cxn modelId="{18EF8799-5719-484E-A08E-0F63350FF8A1}" type="presParOf" srcId="{6A85A390-1F32-4195-A5B3-C2A40A1D2EAA}" destId="{13C8E9A5-A4C0-4C44-BD1F-0CB09E88C986}" srcOrd="0" destOrd="0" presId="urn:microsoft.com/office/officeart/2008/layout/LinedList"/>
    <dgm:cxn modelId="{0062BA9E-35FD-4EE8-84D5-C9600E576943}" type="presParOf" srcId="{6A85A390-1F32-4195-A5B3-C2A40A1D2EAA}" destId="{BE0414BB-0D03-48EE-B00B-63BFBCAF3805}" srcOrd="1" destOrd="0" presId="urn:microsoft.com/office/officeart/2008/layout/LinedList"/>
    <dgm:cxn modelId="{A368EC19-C580-476E-A437-8D97D5543DB1}" type="presParOf" srcId="{F7CC0625-C864-4F20-9136-D61D5B7ACFA2}" destId="{8973D14C-52B2-401F-85FD-84A1CD4E949C}" srcOrd="4" destOrd="0" presId="urn:microsoft.com/office/officeart/2008/layout/LinedList"/>
    <dgm:cxn modelId="{B39A1213-2EFD-4597-A29C-3E8DFC458D76}" type="presParOf" srcId="{F7CC0625-C864-4F20-9136-D61D5B7ACFA2}" destId="{FC029215-70F9-4FBC-AA6A-6D303D58AA29}" srcOrd="5" destOrd="0" presId="urn:microsoft.com/office/officeart/2008/layout/LinedList"/>
    <dgm:cxn modelId="{C8BC641E-7612-4CAB-B42B-97B8F9435E3B}" type="presParOf" srcId="{FC029215-70F9-4FBC-AA6A-6D303D58AA29}" destId="{3273FE57-4AB7-4FC1-B579-E08E4D9D7C87}" srcOrd="0" destOrd="0" presId="urn:microsoft.com/office/officeart/2008/layout/LinedList"/>
    <dgm:cxn modelId="{1876D958-2CD6-4D41-8A3B-B494FA013DBD}" type="presParOf" srcId="{FC029215-70F9-4FBC-AA6A-6D303D58AA29}" destId="{9AC7FCB0-BEA7-4121-98DC-FAD25D2F5F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2C1CA1-46B3-4805-AA56-2B24C0F40C0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883179B-DC29-4443-89B0-33F45638ECE2}">
      <dgm:prSet/>
      <dgm:spPr/>
      <dgm:t>
        <a:bodyPr/>
        <a:lstStyle/>
        <a:p>
          <a:r>
            <a:rPr lang="en-US" b="1" i="0"/>
            <a:t>References</a:t>
          </a:r>
          <a:endParaRPr lang="en-US"/>
        </a:p>
      </dgm:t>
    </dgm:pt>
    <dgm:pt modelId="{008D39CD-7647-43A5-B732-30BDE1159AD3}" type="parTrans" cxnId="{5CA45DFA-1903-4088-BA4A-EF3072A15930}">
      <dgm:prSet/>
      <dgm:spPr/>
      <dgm:t>
        <a:bodyPr/>
        <a:lstStyle/>
        <a:p>
          <a:endParaRPr lang="en-US"/>
        </a:p>
      </dgm:t>
    </dgm:pt>
    <dgm:pt modelId="{AA695A5A-8BA1-49B5-B7EC-4C585C44E35C}" type="sibTrans" cxnId="{5CA45DFA-1903-4088-BA4A-EF3072A15930}">
      <dgm:prSet/>
      <dgm:spPr/>
      <dgm:t>
        <a:bodyPr/>
        <a:lstStyle/>
        <a:p>
          <a:endParaRPr lang="en-US"/>
        </a:p>
      </dgm:t>
    </dgm:pt>
    <dgm:pt modelId="{10F2F8D4-CA2D-4C6E-B82B-24C4B598EBF2}">
      <dgm:prSet/>
      <dgm:spPr/>
      <dgm:t>
        <a:bodyPr/>
        <a:lstStyle/>
        <a:p>
          <a:r>
            <a:rPr lang="en-US" b="0" i="0"/>
            <a:t>Brownlee, J. (2021, March 16). SMOTE for Imbalanced Classification with Python. Retrieved from https://machinelearningmastery.com/smote-oversampling-for-imbalanced-classification/</a:t>
          </a:r>
          <a:endParaRPr lang="en-US"/>
        </a:p>
      </dgm:t>
    </dgm:pt>
    <dgm:pt modelId="{E67BED29-CAFF-4525-87A6-2A047E9872B3}" type="parTrans" cxnId="{947AA057-F73F-44EB-B338-8155FDA6A3A6}">
      <dgm:prSet/>
      <dgm:spPr/>
      <dgm:t>
        <a:bodyPr/>
        <a:lstStyle/>
        <a:p>
          <a:endParaRPr lang="en-US"/>
        </a:p>
      </dgm:t>
    </dgm:pt>
    <dgm:pt modelId="{DFCABD86-1E14-425A-BA22-C2031DF74968}" type="sibTrans" cxnId="{947AA057-F73F-44EB-B338-8155FDA6A3A6}">
      <dgm:prSet/>
      <dgm:spPr/>
      <dgm:t>
        <a:bodyPr/>
        <a:lstStyle/>
        <a:p>
          <a:endParaRPr lang="en-US"/>
        </a:p>
      </dgm:t>
    </dgm:pt>
    <dgm:pt modelId="{7A7C3AC6-5457-49B3-A1FB-BEBA9579C85E}">
      <dgm:prSet/>
      <dgm:spPr/>
      <dgm:t>
        <a:bodyPr/>
        <a:lstStyle/>
        <a:p>
          <a:r>
            <a:rPr lang="en-US" b="0" i="0"/>
            <a:t>Chakure, A. (2020, November 06). Decision Tree Classification. Retrieved from https://medium.com/swlh/decision-tree-classification-de64fc4d5aac</a:t>
          </a:r>
          <a:endParaRPr lang="en-US"/>
        </a:p>
      </dgm:t>
    </dgm:pt>
    <dgm:pt modelId="{1664ACFD-6A68-40CD-8D33-72909E45B605}" type="parTrans" cxnId="{46CA5396-3E43-452F-840B-8E027C2E5B76}">
      <dgm:prSet/>
      <dgm:spPr/>
      <dgm:t>
        <a:bodyPr/>
        <a:lstStyle/>
        <a:p>
          <a:endParaRPr lang="en-US"/>
        </a:p>
      </dgm:t>
    </dgm:pt>
    <dgm:pt modelId="{3364D090-36FC-4ADA-A407-639A4A3B8C5C}" type="sibTrans" cxnId="{46CA5396-3E43-452F-840B-8E027C2E5B76}">
      <dgm:prSet/>
      <dgm:spPr/>
      <dgm:t>
        <a:bodyPr/>
        <a:lstStyle/>
        <a:p>
          <a:endParaRPr lang="en-US"/>
        </a:p>
      </dgm:t>
    </dgm:pt>
    <dgm:pt modelId="{CE105E94-2377-4FA8-B965-D6FA2D78A6F7}">
      <dgm:prSet/>
      <dgm:spPr/>
      <dgm:t>
        <a:bodyPr/>
        <a:lstStyle/>
        <a:p>
          <a:r>
            <a:rPr lang="en-US" b="0" i="0"/>
            <a:t>Introduction to Random Forest in Machine Learning. (n.d.). Retrieved from https://www.section.io/engineering-education/introduction-to-random-forest-in-machine-learning/</a:t>
          </a:r>
          <a:endParaRPr lang="en-US"/>
        </a:p>
      </dgm:t>
    </dgm:pt>
    <dgm:pt modelId="{B28F7D64-2EDE-4ECD-8C95-71F80D35A086}" type="parTrans" cxnId="{3EFDBF23-FD26-4E4B-949A-4C408DEF3E82}">
      <dgm:prSet/>
      <dgm:spPr/>
      <dgm:t>
        <a:bodyPr/>
        <a:lstStyle/>
        <a:p>
          <a:endParaRPr lang="en-US"/>
        </a:p>
      </dgm:t>
    </dgm:pt>
    <dgm:pt modelId="{AA1BDF33-15ED-4B58-A1D4-79FCF29CFAD0}" type="sibTrans" cxnId="{3EFDBF23-FD26-4E4B-949A-4C408DEF3E82}">
      <dgm:prSet/>
      <dgm:spPr/>
      <dgm:t>
        <a:bodyPr/>
        <a:lstStyle/>
        <a:p>
          <a:endParaRPr lang="en-US"/>
        </a:p>
      </dgm:t>
    </dgm:pt>
    <dgm:pt modelId="{7DEB54BF-35B1-450C-9AC1-4AF3E4F9C8EF}">
      <dgm:prSet/>
      <dgm:spPr/>
      <dgm:t>
        <a:bodyPr/>
        <a:lstStyle/>
        <a:p>
          <a:r>
            <a:rPr lang="en-US" b="0" i="0"/>
            <a:t>Sklearn.ensemble.RandomForestClassifier. (n.d.). Retrieved from https://scikit-learn.org/stable/modules/generated/sklearn.ensemble.RandomForestClassifier.html</a:t>
          </a:r>
          <a:endParaRPr lang="en-US"/>
        </a:p>
      </dgm:t>
    </dgm:pt>
    <dgm:pt modelId="{2A04A80F-DF99-4914-9833-DE6E2EFA75AD}" type="parTrans" cxnId="{7D2A40B7-087C-4093-BB85-E4CFD0993F5F}">
      <dgm:prSet/>
      <dgm:spPr/>
      <dgm:t>
        <a:bodyPr/>
        <a:lstStyle/>
        <a:p>
          <a:endParaRPr lang="en-US"/>
        </a:p>
      </dgm:t>
    </dgm:pt>
    <dgm:pt modelId="{7472FA92-8142-43C4-A513-B08EDAF8AA68}" type="sibTrans" cxnId="{7D2A40B7-087C-4093-BB85-E4CFD0993F5F}">
      <dgm:prSet/>
      <dgm:spPr/>
      <dgm:t>
        <a:bodyPr/>
        <a:lstStyle/>
        <a:p>
          <a:endParaRPr lang="en-US"/>
        </a:p>
      </dgm:t>
    </dgm:pt>
    <dgm:pt modelId="{C035120D-E96E-4BE5-9CC9-D21195668D62}" type="pres">
      <dgm:prSet presAssocID="{712C1CA1-46B3-4805-AA56-2B24C0F40C06}" presName="linear" presStyleCnt="0">
        <dgm:presLayoutVars>
          <dgm:animLvl val="lvl"/>
          <dgm:resizeHandles val="exact"/>
        </dgm:presLayoutVars>
      </dgm:prSet>
      <dgm:spPr/>
    </dgm:pt>
    <dgm:pt modelId="{B049CA43-1CB5-48DF-9EF3-63CF97A76F88}" type="pres">
      <dgm:prSet presAssocID="{1883179B-DC29-4443-89B0-33F45638ECE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C49E38A-947B-4534-9CE6-D568020F2B49}" type="pres">
      <dgm:prSet presAssocID="{AA695A5A-8BA1-49B5-B7EC-4C585C44E35C}" presName="spacer" presStyleCnt="0"/>
      <dgm:spPr/>
    </dgm:pt>
    <dgm:pt modelId="{C56212CE-28AE-4BCD-81FF-58573199F068}" type="pres">
      <dgm:prSet presAssocID="{10F2F8D4-CA2D-4C6E-B82B-24C4B598EBF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E7B1C9D-CE02-4D96-ACFA-BD6B5E509F85}" type="pres">
      <dgm:prSet presAssocID="{DFCABD86-1E14-425A-BA22-C2031DF74968}" presName="spacer" presStyleCnt="0"/>
      <dgm:spPr/>
    </dgm:pt>
    <dgm:pt modelId="{2BDA22BB-1EDD-4EEF-89D8-86AEAF168F5C}" type="pres">
      <dgm:prSet presAssocID="{7A7C3AC6-5457-49B3-A1FB-BEBA9579C85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FD2E842-3D35-4A0F-9422-229D7F25BDEA}" type="pres">
      <dgm:prSet presAssocID="{3364D090-36FC-4ADA-A407-639A4A3B8C5C}" presName="spacer" presStyleCnt="0"/>
      <dgm:spPr/>
    </dgm:pt>
    <dgm:pt modelId="{36E152C6-537A-474D-A8CB-7ACACBAABB99}" type="pres">
      <dgm:prSet presAssocID="{CE105E94-2377-4FA8-B965-D6FA2D78A6F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F079958-8120-4F56-98FA-76038A5AB266}" type="pres">
      <dgm:prSet presAssocID="{AA1BDF33-15ED-4B58-A1D4-79FCF29CFAD0}" presName="spacer" presStyleCnt="0"/>
      <dgm:spPr/>
    </dgm:pt>
    <dgm:pt modelId="{96823CA6-65B7-43B8-B75A-5768D1172F07}" type="pres">
      <dgm:prSet presAssocID="{7DEB54BF-35B1-450C-9AC1-4AF3E4F9C8E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CD9190C-51BC-41A2-B314-0610D14E3AE3}" type="presOf" srcId="{10F2F8D4-CA2D-4C6E-B82B-24C4B598EBF2}" destId="{C56212CE-28AE-4BCD-81FF-58573199F068}" srcOrd="0" destOrd="0" presId="urn:microsoft.com/office/officeart/2005/8/layout/vList2"/>
    <dgm:cxn modelId="{3EFDBF23-FD26-4E4B-949A-4C408DEF3E82}" srcId="{712C1CA1-46B3-4805-AA56-2B24C0F40C06}" destId="{CE105E94-2377-4FA8-B965-D6FA2D78A6F7}" srcOrd="3" destOrd="0" parTransId="{B28F7D64-2EDE-4ECD-8C95-71F80D35A086}" sibTransId="{AA1BDF33-15ED-4B58-A1D4-79FCF29CFAD0}"/>
    <dgm:cxn modelId="{2FBA7B27-19A5-430F-AD53-9F6B68C039B8}" type="presOf" srcId="{1883179B-DC29-4443-89B0-33F45638ECE2}" destId="{B049CA43-1CB5-48DF-9EF3-63CF97A76F88}" srcOrd="0" destOrd="0" presId="urn:microsoft.com/office/officeart/2005/8/layout/vList2"/>
    <dgm:cxn modelId="{3AEDEE44-2E18-409F-B7DE-6824B118D26D}" type="presOf" srcId="{CE105E94-2377-4FA8-B965-D6FA2D78A6F7}" destId="{36E152C6-537A-474D-A8CB-7ACACBAABB99}" srcOrd="0" destOrd="0" presId="urn:microsoft.com/office/officeart/2005/8/layout/vList2"/>
    <dgm:cxn modelId="{947AA057-F73F-44EB-B338-8155FDA6A3A6}" srcId="{712C1CA1-46B3-4805-AA56-2B24C0F40C06}" destId="{10F2F8D4-CA2D-4C6E-B82B-24C4B598EBF2}" srcOrd="1" destOrd="0" parTransId="{E67BED29-CAFF-4525-87A6-2A047E9872B3}" sibTransId="{DFCABD86-1E14-425A-BA22-C2031DF74968}"/>
    <dgm:cxn modelId="{28A31888-C06C-4349-9414-749AC2CF67CA}" type="presOf" srcId="{7DEB54BF-35B1-450C-9AC1-4AF3E4F9C8EF}" destId="{96823CA6-65B7-43B8-B75A-5768D1172F07}" srcOrd="0" destOrd="0" presId="urn:microsoft.com/office/officeart/2005/8/layout/vList2"/>
    <dgm:cxn modelId="{46CA5396-3E43-452F-840B-8E027C2E5B76}" srcId="{712C1CA1-46B3-4805-AA56-2B24C0F40C06}" destId="{7A7C3AC6-5457-49B3-A1FB-BEBA9579C85E}" srcOrd="2" destOrd="0" parTransId="{1664ACFD-6A68-40CD-8D33-72909E45B605}" sibTransId="{3364D090-36FC-4ADA-A407-639A4A3B8C5C}"/>
    <dgm:cxn modelId="{7D2A40B7-087C-4093-BB85-E4CFD0993F5F}" srcId="{712C1CA1-46B3-4805-AA56-2B24C0F40C06}" destId="{7DEB54BF-35B1-450C-9AC1-4AF3E4F9C8EF}" srcOrd="4" destOrd="0" parTransId="{2A04A80F-DF99-4914-9833-DE6E2EFA75AD}" sibTransId="{7472FA92-8142-43C4-A513-B08EDAF8AA68}"/>
    <dgm:cxn modelId="{5BD157BD-C00A-4ED1-A567-6591B2270430}" type="presOf" srcId="{712C1CA1-46B3-4805-AA56-2B24C0F40C06}" destId="{C035120D-E96E-4BE5-9CC9-D21195668D62}" srcOrd="0" destOrd="0" presId="urn:microsoft.com/office/officeart/2005/8/layout/vList2"/>
    <dgm:cxn modelId="{58782ACF-DFDE-40B0-ABCE-E2DED215B7C2}" type="presOf" srcId="{7A7C3AC6-5457-49B3-A1FB-BEBA9579C85E}" destId="{2BDA22BB-1EDD-4EEF-89D8-86AEAF168F5C}" srcOrd="0" destOrd="0" presId="urn:microsoft.com/office/officeart/2005/8/layout/vList2"/>
    <dgm:cxn modelId="{5CA45DFA-1903-4088-BA4A-EF3072A15930}" srcId="{712C1CA1-46B3-4805-AA56-2B24C0F40C06}" destId="{1883179B-DC29-4443-89B0-33F45638ECE2}" srcOrd="0" destOrd="0" parTransId="{008D39CD-7647-43A5-B732-30BDE1159AD3}" sibTransId="{AA695A5A-8BA1-49B5-B7EC-4C585C44E35C}"/>
    <dgm:cxn modelId="{DE8DDF58-D94C-4C10-9163-FAE18F6F8C08}" type="presParOf" srcId="{C035120D-E96E-4BE5-9CC9-D21195668D62}" destId="{B049CA43-1CB5-48DF-9EF3-63CF97A76F88}" srcOrd="0" destOrd="0" presId="urn:microsoft.com/office/officeart/2005/8/layout/vList2"/>
    <dgm:cxn modelId="{17FBE60D-99DA-4C3A-ADA0-DFC53E244FB6}" type="presParOf" srcId="{C035120D-E96E-4BE5-9CC9-D21195668D62}" destId="{5C49E38A-947B-4534-9CE6-D568020F2B49}" srcOrd="1" destOrd="0" presId="urn:microsoft.com/office/officeart/2005/8/layout/vList2"/>
    <dgm:cxn modelId="{F3848291-10C1-4334-BCC5-0566030F5C7E}" type="presParOf" srcId="{C035120D-E96E-4BE5-9CC9-D21195668D62}" destId="{C56212CE-28AE-4BCD-81FF-58573199F068}" srcOrd="2" destOrd="0" presId="urn:microsoft.com/office/officeart/2005/8/layout/vList2"/>
    <dgm:cxn modelId="{4701CA48-4796-4BB3-9753-859A252DFD19}" type="presParOf" srcId="{C035120D-E96E-4BE5-9CC9-D21195668D62}" destId="{EE7B1C9D-CE02-4D96-ACFA-BD6B5E509F85}" srcOrd="3" destOrd="0" presId="urn:microsoft.com/office/officeart/2005/8/layout/vList2"/>
    <dgm:cxn modelId="{89C88CB5-366E-41DD-99E6-D372D6257169}" type="presParOf" srcId="{C035120D-E96E-4BE5-9CC9-D21195668D62}" destId="{2BDA22BB-1EDD-4EEF-89D8-86AEAF168F5C}" srcOrd="4" destOrd="0" presId="urn:microsoft.com/office/officeart/2005/8/layout/vList2"/>
    <dgm:cxn modelId="{5C49F54B-2490-49BF-A22F-90348996169D}" type="presParOf" srcId="{C035120D-E96E-4BE5-9CC9-D21195668D62}" destId="{7FD2E842-3D35-4A0F-9422-229D7F25BDEA}" srcOrd="5" destOrd="0" presId="urn:microsoft.com/office/officeart/2005/8/layout/vList2"/>
    <dgm:cxn modelId="{5DBBAE59-425D-4487-B1F7-99B11008D8E4}" type="presParOf" srcId="{C035120D-E96E-4BE5-9CC9-D21195668D62}" destId="{36E152C6-537A-474D-A8CB-7ACACBAABB99}" srcOrd="6" destOrd="0" presId="urn:microsoft.com/office/officeart/2005/8/layout/vList2"/>
    <dgm:cxn modelId="{033C30B9-C1C5-4CD8-B39B-A7E7D2CAC903}" type="presParOf" srcId="{C035120D-E96E-4BE5-9CC9-D21195668D62}" destId="{3F079958-8120-4F56-98FA-76038A5AB266}" srcOrd="7" destOrd="0" presId="urn:microsoft.com/office/officeart/2005/8/layout/vList2"/>
    <dgm:cxn modelId="{EF329B5B-253F-429F-9B15-B213432954DB}" type="presParOf" srcId="{C035120D-E96E-4BE5-9CC9-D21195668D62}" destId="{96823CA6-65B7-43B8-B75A-5768D1172F0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F515B-7C67-4677-8EA4-D0860A1E7243}">
      <dsp:nvSpPr>
        <dsp:cNvPr id="0" name=""/>
        <dsp:cNvSpPr/>
      </dsp:nvSpPr>
      <dsp:spPr>
        <a:xfrm>
          <a:off x="0" y="31626"/>
          <a:ext cx="6797675" cy="27342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Overfitting and unbalanced data was a problem.</a:t>
          </a:r>
        </a:p>
      </dsp:txBody>
      <dsp:txXfrm>
        <a:off x="133477" y="165103"/>
        <a:ext cx="6530721" cy="2467336"/>
      </dsp:txXfrm>
    </dsp:sp>
    <dsp:sp modelId="{0117AEF4-6E02-4E12-8DCB-8F4DC7C012A9}">
      <dsp:nvSpPr>
        <dsp:cNvPr id="0" name=""/>
        <dsp:cNvSpPr/>
      </dsp:nvSpPr>
      <dsp:spPr>
        <a:xfrm>
          <a:off x="0" y="2883996"/>
          <a:ext cx="6797675" cy="2734290"/>
        </a:xfrm>
        <a:prstGeom prst="round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Precision and recall jumped significantly for the minority class(Yes for Defaulted?) when SMOTE was used.</a:t>
          </a:r>
        </a:p>
      </dsp:txBody>
      <dsp:txXfrm>
        <a:off x="133477" y="3017473"/>
        <a:ext cx="6530721" cy="24673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20943-030E-4210-8657-D900F2723D92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9FC58-B4E4-43B1-BA70-3E38EF824600}">
      <dsp:nvSpPr>
        <dsp:cNvPr id="0" name=""/>
        <dsp:cNvSpPr/>
      </dsp:nvSpPr>
      <dsp:spPr>
        <a:xfrm>
          <a:off x="0" y="275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kern="1200"/>
            <a:t>Acknowledgements </a:t>
          </a:r>
          <a:endParaRPr lang="en-US" sz="3900" kern="1200"/>
        </a:p>
      </dsp:txBody>
      <dsp:txXfrm>
        <a:off x="0" y="2758"/>
        <a:ext cx="6797675" cy="1881464"/>
      </dsp:txXfrm>
    </dsp:sp>
    <dsp:sp modelId="{562493A5-AFD2-459C-9C55-5498C7F3E96B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8E9A5-A4C0-4C44-BD1F-0CB09E88C986}">
      <dsp:nvSpPr>
        <dsp:cNvPr id="0" name=""/>
        <dsp:cNvSpPr/>
      </dsp:nvSpPr>
      <dsp:spPr>
        <a:xfrm>
          <a:off x="0" y="1884223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1" kern="1200"/>
            <a:t>Predictive Analytics: The Power to Predict Who Will Click, Buy, Lie, or Die</a:t>
          </a:r>
          <a:r>
            <a:rPr lang="en-US" sz="3900" b="0" i="0" kern="1200"/>
            <a:t>.</a:t>
          </a:r>
          <a:endParaRPr lang="en-US" sz="3900" kern="1200"/>
        </a:p>
      </dsp:txBody>
      <dsp:txXfrm>
        <a:off x="0" y="1884223"/>
        <a:ext cx="6797675" cy="1881464"/>
      </dsp:txXfrm>
    </dsp:sp>
    <dsp:sp modelId="{8973D14C-52B2-401F-85FD-84A1CD4E949C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3FE57-4AB7-4FC1-B579-E08E4D9D7C87}">
      <dsp:nvSpPr>
        <dsp:cNvPr id="0" name=""/>
        <dsp:cNvSpPr/>
      </dsp:nvSpPr>
      <dsp:spPr>
        <a:xfrm>
          <a:off x="0" y="3765688"/>
          <a:ext cx="6797675" cy="188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1" kern="1200"/>
            <a:t>Applied Predictive Analytics: Principles and Techniques for the Professional Data Analyst</a:t>
          </a:r>
          <a:endParaRPr lang="en-US" sz="3900" kern="1200"/>
        </a:p>
      </dsp:txBody>
      <dsp:txXfrm>
        <a:off x="0" y="3765688"/>
        <a:ext cx="6797675" cy="1881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9CA43-1CB5-48DF-9EF3-63CF97A76F88}">
      <dsp:nvSpPr>
        <dsp:cNvPr id="0" name=""/>
        <dsp:cNvSpPr/>
      </dsp:nvSpPr>
      <dsp:spPr>
        <a:xfrm>
          <a:off x="0" y="897726"/>
          <a:ext cx="6797675" cy="7386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References</a:t>
          </a:r>
          <a:endParaRPr lang="en-US" sz="1400" kern="1200"/>
        </a:p>
      </dsp:txBody>
      <dsp:txXfrm>
        <a:off x="36057" y="933783"/>
        <a:ext cx="6725561" cy="666521"/>
      </dsp:txXfrm>
    </dsp:sp>
    <dsp:sp modelId="{C56212CE-28AE-4BCD-81FF-58573199F068}">
      <dsp:nvSpPr>
        <dsp:cNvPr id="0" name=""/>
        <dsp:cNvSpPr/>
      </dsp:nvSpPr>
      <dsp:spPr>
        <a:xfrm>
          <a:off x="0" y="1676682"/>
          <a:ext cx="6797675" cy="738635"/>
        </a:xfrm>
        <a:prstGeom prst="roundRect">
          <a:avLst/>
        </a:prstGeom>
        <a:solidFill>
          <a:schemeClr val="accent2">
            <a:hueOff val="8838"/>
            <a:satOff val="-8622"/>
            <a:lumOff val="-44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Brownlee, J. (2021, March 16). SMOTE for Imbalanced Classification with Python. Retrieved from https://machinelearningmastery.com/smote-oversampling-for-imbalanced-classification/</a:t>
          </a:r>
          <a:endParaRPr lang="en-US" sz="1400" kern="1200"/>
        </a:p>
      </dsp:txBody>
      <dsp:txXfrm>
        <a:off x="36057" y="1712739"/>
        <a:ext cx="6725561" cy="666521"/>
      </dsp:txXfrm>
    </dsp:sp>
    <dsp:sp modelId="{2BDA22BB-1EDD-4EEF-89D8-86AEAF168F5C}">
      <dsp:nvSpPr>
        <dsp:cNvPr id="0" name=""/>
        <dsp:cNvSpPr/>
      </dsp:nvSpPr>
      <dsp:spPr>
        <a:xfrm>
          <a:off x="0" y="2455638"/>
          <a:ext cx="6797675" cy="738635"/>
        </a:xfrm>
        <a:prstGeom prst="round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Chakure, A. (2020, November 06). Decision Tree Classification. Retrieved from https://medium.com/swlh/decision-tree-classification-de64fc4d5aac</a:t>
          </a:r>
          <a:endParaRPr lang="en-US" sz="1400" kern="1200"/>
        </a:p>
      </dsp:txBody>
      <dsp:txXfrm>
        <a:off x="36057" y="2491695"/>
        <a:ext cx="6725561" cy="666521"/>
      </dsp:txXfrm>
    </dsp:sp>
    <dsp:sp modelId="{36E152C6-537A-474D-A8CB-7ACACBAABB99}">
      <dsp:nvSpPr>
        <dsp:cNvPr id="0" name=""/>
        <dsp:cNvSpPr/>
      </dsp:nvSpPr>
      <dsp:spPr>
        <a:xfrm>
          <a:off x="0" y="3234593"/>
          <a:ext cx="6797675" cy="738635"/>
        </a:xfrm>
        <a:prstGeom prst="roundRect">
          <a:avLst/>
        </a:prstGeom>
        <a:solidFill>
          <a:schemeClr val="accent2">
            <a:hueOff val="26515"/>
            <a:satOff val="-25865"/>
            <a:lumOff val="-13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Introduction to Random Forest in Machine Learning. (n.d.). Retrieved from https://www.section.io/engineering-education/introduction-to-random-forest-in-machine-learning/</a:t>
          </a:r>
          <a:endParaRPr lang="en-US" sz="1400" kern="1200"/>
        </a:p>
      </dsp:txBody>
      <dsp:txXfrm>
        <a:off x="36057" y="3270650"/>
        <a:ext cx="6725561" cy="666521"/>
      </dsp:txXfrm>
    </dsp:sp>
    <dsp:sp modelId="{96823CA6-65B7-43B8-B75A-5768D1172F07}">
      <dsp:nvSpPr>
        <dsp:cNvPr id="0" name=""/>
        <dsp:cNvSpPr/>
      </dsp:nvSpPr>
      <dsp:spPr>
        <a:xfrm>
          <a:off x="0" y="4013549"/>
          <a:ext cx="6797675" cy="738635"/>
        </a:xfrm>
        <a:prstGeom prst="round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Sklearn.ensemble.RandomForestClassifier. (n.d.). Retrieved from https://scikit-learn.org/stable/modules/generated/sklearn.ensemble.RandomForestClassifier.html</a:t>
          </a:r>
          <a:endParaRPr lang="en-US" sz="1400" kern="1200"/>
        </a:p>
      </dsp:txBody>
      <dsp:txXfrm>
        <a:off x="36057" y="4049606"/>
        <a:ext cx="6725561" cy="666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hyperlink" Target="https://machinelearningmastery.com/smote-oversampling-for-imbalanced-classific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kaggle.com/kmldas/loan-default-predic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Predicting customer loan default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Cameron Pick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Slide 1">
            <a:hlinkClick r:id="" action="ppaction://media"/>
            <a:extLst>
              <a:ext uri="{FF2B5EF4-FFF2-40B4-BE49-F238E27FC236}">
                <a16:creationId xmlns:a16="http://schemas.microsoft.com/office/drawing/2014/main" id="{BCBA2CCD-5804-4700-B995-2DDF74C6E8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33"/>
    </mc:Choice>
    <mc:Fallback xmlns="">
      <p:transition spd="slow" advTm="1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7785-381E-459D-AD7F-BDB0999E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Models-Before adjustment for unbalanced data.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5739B-40FF-446C-BA60-8DDB4530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regression-Training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88F45-DA0D-4562-8426-814DD99211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53325" y="2057400"/>
            <a:ext cx="4638675" cy="736600"/>
          </a:xfrm>
        </p:spPr>
        <p:txBody>
          <a:bodyPr/>
          <a:lstStyle/>
          <a:p>
            <a:r>
              <a:rPr lang="en-US" dirty="0"/>
              <a:t>Decision tree-training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70AEB-03CC-4462-B80B-A3655C95A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324267"/>
            <a:ext cx="5419725" cy="1921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4ACD93-008F-4508-96CE-51E8EFEE6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005" y="2491015"/>
            <a:ext cx="5045256" cy="3289613"/>
          </a:xfrm>
          <a:prstGeom prst="rect">
            <a:avLst/>
          </a:prstGeom>
        </p:spPr>
      </p:pic>
      <p:pic>
        <p:nvPicPr>
          <p:cNvPr id="4" name="slide 10">
            <a:hlinkClick r:id="" action="ppaction://media"/>
            <a:extLst>
              <a:ext uri="{FF2B5EF4-FFF2-40B4-BE49-F238E27FC236}">
                <a16:creationId xmlns:a16="http://schemas.microsoft.com/office/drawing/2014/main" id="{D4535812-D4BA-45FB-B61B-F6C57E170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9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97"/>
    </mc:Choice>
    <mc:Fallback xmlns="">
      <p:transition spd="slow" advTm="4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1F05F-A82A-4533-A148-12D8153E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64289-0470-406C-ACF9-6ECE9CEE2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Top-Logistic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Bottom- Decision Tree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Unbalanced and overfitting are a problem.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FCD9B3-5760-4B88-BE71-264FF070D9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r="-5" b="3151"/>
          <a:stretch/>
        </p:blipFill>
        <p:spPr>
          <a:xfrm>
            <a:off x="7556687" y="634947"/>
            <a:ext cx="4001315" cy="2616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280F2-11E2-4ED8-A44D-8CCF32CB7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3614"/>
          <a:stretch/>
        </p:blipFill>
        <p:spPr>
          <a:xfrm>
            <a:off x="7556686" y="3337869"/>
            <a:ext cx="4001315" cy="26166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slide 11">
            <a:hlinkClick r:id="" action="ppaction://media"/>
            <a:extLst>
              <a:ext uri="{FF2B5EF4-FFF2-40B4-BE49-F238E27FC236}">
                <a16:creationId xmlns:a16="http://schemas.microsoft.com/office/drawing/2014/main" id="{DB5B512D-35A0-4DAC-B42F-BA6387698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06"/>
    </mc:Choice>
    <mc:Fallback xmlns="">
      <p:transition spd="slow" advTm="4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CDBF-23B1-4DD9-9802-0989B9EA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4367A-08C7-4858-AA86-2F602CA53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Unbalanced data is adjusted for via SMOTE. Further reading: </a:t>
            </a:r>
            <a:r>
              <a:rPr lang="en-US" dirty="0">
                <a:hlinkClick r:id="rId4"/>
              </a:rPr>
              <a:t>https://machinelearningmastery.com/smote-oversampling-for-imbalanced-classification/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4E402-9FEE-4433-92BF-B8B43EAA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837" y="2895600"/>
            <a:ext cx="7934325" cy="1066800"/>
          </a:xfrm>
          <a:prstGeom prst="rect">
            <a:avLst/>
          </a:prstGeom>
        </p:spPr>
      </p:pic>
      <p:pic>
        <p:nvPicPr>
          <p:cNvPr id="4" name="slide 12">
            <a:hlinkClick r:id="" action="ppaction://media"/>
            <a:extLst>
              <a:ext uri="{FF2B5EF4-FFF2-40B4-BE49-F238E27FC236}">
                <a16:creationId xmlns:a16="http://schemas.microsoft.com/office/drawing/2014/main" id="{7EC72B79-DEF7-463F-A7D9-6637EB1060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4"/>
    </mc:Choice>
    <mc:Fallback xmlns="">
      <p:transition spd="slow" advTm="2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8FD0-1B72-48E2-9F6C-D27ECB60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5BA801-9E11-4106-9AF2-5C0896169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5942A74-7120-4B6D-8650-F62A0DAA82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37279" y="2957513"/>
            <a:ext cx="4359630" cy="291147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29198C-5357-4791-BE50-D494E3ACE6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88B10F-3053-4685-8487-69AB005DBE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712761" y="2957513"/>
            <a:ext cx="4246529" cy="2911475"/>
          </a:xfrm>
        </p:spPr>
      </p:pic>
      <p:pic>
        <p:nvPicPr>
          <p:cNvPr id="3" name="slide 13">
            <a:hlinkClick r:id="" action="ppaction://media"/>
            <a:extLst>
              <a:ext uri="{FF2B5EF4-FFF2-40B4-BE49-F238E27FC236}">
                <a16:creationId xmlns:a16="http://schemas.microsoft.com/office/drawing/2014/main" id="{617D8E31-12E5-4D98-9D8B-1D53B078C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4"/>
    </mc:Choice>
    <mc:Fallback xmlns="">
      <p:transition spd="slow" advTm="29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AE43-9621-4569-A421-1AAD4DE3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72A8E-B009-4126-A741-FDD7CB935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Logistic-Test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A278E7-281B-49C7-A2B0-F3A0D3249B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96963" y="2962622"/>
            <a:ext cx="4640262" cy="29012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0593D-6BC5-4269-A02D-493C0C480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Decision Tree-Test Data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6E06AC-D135-4BD8-B108-D7D078A5A2D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754613" y="2957513"/>
            <a:ext cx="4162825" cy="2911475"/>
          </a:xfrm>
        </p:spPr>
      </p:pic>
      <p:pic>
        <p:nvPicPr>
          <p:cNvPr id="4" name="slide 14">
            <a:hlinkClick r:id="" action="ppaction://media"/>
            <a:extLst>
              <a:ext uri="{FF2B5EF4-FFF2-40B4-BE49-F238E27FC236}">
                <a16:creationId xmlns:a16="http://schemas.microsoft.com/office/drawing/2014/main" id="{A7FCB972-26DF-4BE5-9C41-D7D41B26F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0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02"/>
    </mc:Choice>
    <mc:Fallback xmlns="">
      <p:transition spd="slow" advTm="60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D499-9230-4999-BE14-C606B0F2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D56A9-D8BE-48F4-9B06-69BA5306D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a problem for the decision tree.</a:t>
            </a:r>
          </a:p>
          <a:p>
            <a:r>
              <a:rPr lang="en-US" dirty="0"/>
              <a:t>Thus…</a:t>
            </a:r>
          </a:p>
        </p:txBody>
      </p:sp>
    </p:spTree>
    <p:extLst>
      <p:ext uri="{BB962C8B-B14F-4D97-AF65-F5344CB8AC3E}">
        <p14:creationId xmlns:p14="http://schemas.microsoft.com/office/powerpoint/2010/main" val="329276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8404A-6B8B-4859-B0CE-3CD48FB1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Random Forest Classifer!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CDF7E-6524-4DC9-90CD-3A56AC7DA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999" y="739243"/>
            <a:ext cx="6912217" cy="485583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slide 16">
            <a:hlinkClick r:id="" action="ppaction://media"/>
            <a:extLst>
              <a:ext uri="{FF2B5EF4-FFF2-40B4-BE49-F238E27FC236}">
                <a16:creationId xmlns:a16="http://schemas.microsoft.com/office/drawing/2014/main" id="{EC7E319B-BD87-4A28-8B47-2E715FA21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8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30"/>
    </mc:Choice>
    <mc:Fallback xmlns="">
      <p:transition spd="slow" advTm="42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AB9F2-97A8-4856-9673-01756801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Discussion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773381-682E-4D98-BA2F-45287DEF4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40463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lide 17">
            <a:hlinkClick r:id="" action="ppaction://media"/>
            <a:extLst>
              <a:ext uri="{FF2B5EF4-FFF2-40B4-BE49-F238E27FC236}">
                <a16:creationId xmlns:a16="http://schemas.microsoft.com/office/drawing/2014/main" id="{F3F2A1E7-392D-4145-89C6-DB8B40EDC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0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6"/>
    </mc:Choice>
    <mc:Fallback xmlns="">
      <p:transition spd="slow" advTm="3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982B-098B-4ACA-A2E2-84A8788A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044A028-46D1-401A-9B5E-88260EE88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coefficients from the logistic model are-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Employed, Bank Balance, and Salary, left to right. We can see that Bank balance has decent influence. 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C6FD37B3-08C7-419A-AAC3-EEEE1B853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30" y="2464414"/>
            <a:ext cx="4629150" cy="790575"/>
          </a:xfrm>
          <a:prstGeom prst="rect">
            <a:avLst/>
          </a:prstGeom>
        </p:spPr>
      </p:pic>
      <p:pic>
        <p:nvPicPr>
          <p:cNvPr id="3" name="slide 18">
            <a:hlinkClick r:id="" action="ppaction://media"/>
            <a:extLst>
              <a:ext uri="{FF2B5EF4-FFF2-40B4-BE49-F238E27FC236}">
                <a16:creationId xmlns:a16="http://schemas.microsoft.com/office/drawing/2014/main" id="{73ADDB59-56FE-4714-BECB-8255411717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61"/>
    </mc:Choice>
    <mc:Fallback xmlns="">
      <p:transition spd="slow" advTm="50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F6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1A53F-BCAB-4044-B8E5-4DA1C7878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Conclusions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279C-F073-464C-B51F-13C53275D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Like the previous slide showed, we know that bank account balances are important. For example, a customer with a higher bank account balances wants a loan lending to them might be risky.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1515D9-0992-4DCF-BE31-DFFF19107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256" y="640080"/>
            <a:ext cx="5965604" cy="5577840"/>
          </a:xfrm>
          <a:prstGeom prst="rect">
            <a:avLst/>
          </a:prstGeom>
        </p:spPr>
      </p:pic>
      <p:pic>
        <p:nvPicPr>
          <p:cNvPr id="5" name="slide 19">
            <a:hlinkClick r:id="" action="ppaction://media"/>
            <a:extLst>
              <a:ext uri="{FF2B5EF4-FFF2-40B4-BE49-F238E27FC236}">
                <a16:creationId xmlns:a16="http://schemas.microsoft.com/office/drawing/2014/main" id="{40FC0440-5E67-4ED4-BDB4-35F7BF26D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3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51"/>
    </mc:Choice>
    <mc:Fallback xmlns="">
      <p:transition spd="slow" advTm="36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3D3C-F9D8-48FE-9129-3FC58F72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337EC-E277-4D3E-A515-D618B7019E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-Loans that are in default are expensive and a headache to collect. Thus, banks and such need to be cautious on who they give loans to.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aving too many loan defaults can have severe consequences for a bank. Banks usually have oversight to make sure the company is doing well and not having defaulted loans. With, the business problem at hand is there a way to predict if a loan will default? What factors lead to a default? 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D18F8-8C42-42DC-8C74-025F26DBFD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goal is to use predictive analytics to understand what factors lead to someone defaulting on a loan.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lide 2">
            <a:hlinkClick r:id="" action="ppaction://media"/>
            <a:extLst>
              <a:ext uri="{FF2B5EF4-FFF2-40B4-BE49-F238E27FC236}">
                <a16:creationId xmlns:a16="http://schemas.microsoft.com/office/drawing/2014/main" id="{19A29AE3-D167-46B6-B4C6-D2EC41222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29"/>
    </mc:Choice>
    <mc:Fallback xmlns="">
      <p:transition spd="slow" advTm="39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6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AE2C4-E6E5-4C3F-84B4-9D218D6C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Conclusions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5397E-A7AE-4CDF-97FB-937172C2C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I wouldn’t put too much faith into the Decision Tree Classifier but the Random Forest Classifier performed well.</a:t>
            </a:r>
          </a:p>
        </p:txBody>
      </p:sp>
      <p:pic>
        <p:nvPicPr>
          <p:cNvPr id="4104" name="Picture 8" descr="Random Forest Classifier- A Beginner&amp;#39;s Guide">
            <a:extLst>
              <a:ext uri="{FF2B5EF4-FFF2-40B4-BE49-F238E27FC236}">
                <a16:creationId xmlns:a16="http://schemas.microsoft.com/office/drawing/2014/main" id="{04DFC958-4005-4955-8F15-E18BF370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5317" y="640080"/>
            <a:ext cx="527148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lide 20">
            <a:hlinkClick r:id="" action="ppaction://media"/>
            <a:extLst>
              <a:ext uri="{FF2B5EF4-FFF2-40B4-BE49-F238E27FC236}">
                <a16:creationId xmlns:a16="http://schemas.microsoft.com/office/drawing/2014/main" id="{92562C93-69F7-4037-B7DC-DD4AAE6EF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173"/>
    </mc:Choice>
    <mc:Fallback xmlns="">
      <p:transition spd="slow" advTm="22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5E745-4DBB-4F90-A722-EC69945F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2500">
                <a:solidFill>
                  <a:schemeClr val="bg1"/>
                </a:solidFill>
              </a:rPr>
              <a:t>Acknowledgments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0BF48E-A9A0-4982-A8BF-E366E6509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85354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884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FA950-FC5C-4D7F-9E4F-B7BFF68A1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89645D-F113-4B03-B81F-9937B34C0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61289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972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84E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64E66-407F-4442-9FD4-A241559D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selection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1AC2-DDE4-4E85-8FA2-69F513F87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For this problem, I want to acquire data of customers and their loans. The dataset I have selected is from Kaggle, </a:t>
            </a:r>
            <a:r>
              <a:rPr lang="en-US" sz="1800" b="0" i="0" u="sng" strike="noStrike">
                <a:solidFill>
                  <a:srgbClr val="FFFFFF"/>
                </a:solidFill>
                <a:effectLst/>
                <a:latin typeface="Arial" panose="020B0604020202020204" pitchFamily="34" charset="0"/>
                <a:hlinkClick r:id="rId4"/>
              </a:rPr>
              <a:t>ww.kaggle.com/kmldas/loan-default-prediction</a:t>
            </a:r>
            <a:r>
              <a:rPr lang="en-US" sz="18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 Here’s the dataset:</a:t>
            </a: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93A5F-B19E-42AE-B6D7-33300C709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253" y="640080"/>
            <a:ext cx="6245609" cy="5577840"/>
          </a:xfrm>
          <a:prstGeom prst="rect">
            <a:avLst/>
          </a:prstGeom>
        </p:spPr>
      </p:pic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C06DBD0B-E338-4C84-A885-C63C82957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19"/>
    </mc:Choice>
    <mc:Fallback xmlns="">
      <p:transition spd="slow" advTm="64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E4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3A666-E64F-4D0F-BB10-D96BAD84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Data cleaning/data 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C78B-934F-480D-962E-F9D762804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values, missing values, and the like were checked for in this step.</a:t>
            </a:r>
          </a:p>
          <a:p>
            <a:pPr>
              <a:lnSpc>
                <a:spcPct val="100000"/>
              </a:lnSpc>
            </a:pPr>
            <a:endParaRPr lang="en-US" sz="11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is split into training and test data, around 70/30 respectively.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D74DF-A852-4F56-BCA8-0CCB29DB4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063" y="640080"/>
            <a:ext cx="5619989" cy="5577840"/>
          </a:xfrm>
          <a:prstGeom prst="rect">
            <a:avLst/>
          </a:prstGeom>
        </p:spPr>
      </p:pic>
      <p:pic>
        <p:nvPicPr>
          <p:cNvPr id="4" name="slide 4">
            <a:hlinkClick r:id="" action="ppaction://media"/>
            <a:extLst>
              <a:ext uri="{FF2B5EF4-FFF2-40B4-BE49-F238E27FC236}">
                <a16:creationId xmlns:a16="http://schemas.microsoft.com/office/drawing/2014/main" id="{64BAABDE-D947-4AD8-A7E1-46E81C60B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7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000"/>
    </mc:Choice>
    <mc:Fallback xmlns="">
      <p:transition spd="slow" advTm="1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83A2F-16C7-4548-B2A1-FBA63B63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Preliminary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5A496-0822-4CDD-919C-0CFB10945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8699" y="640080"/>
            <a:ext cx="3853194" cy="3602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6ACEF-8453-492F-8FCB-E84F8F29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138" y="640079"/>
            <a:ext cx="4787689" cy="3602736"/>
          </a:xfrm>
          <a:prstGeom prst="rect">
            <a:avLst/>
          </a:prstGeom>
        </p:spPr>
      </p:pic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Slide 5">
            <a:hlinkClick r:id="" action="ppaction://media"/>
            <a:extLst>
              <a:ext uri="{FF2B5EF4-FFF2-40B4-BE49-F238E27FC236}">
                <a16:creationId xmlns:a16="http://schemas.microsoft.com/office/drawing/2014/main" id="{138E4F65-C5E2-4964-874E-5912724600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0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4"/>
    </mc:Choice>
    <mc:Fallback xmlns="">
      <p:transition spd="slow" advTm="54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96258-7933-4BA4-9A53-0A8AC50D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Preliminary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6BADDB-6FF6-42D7-943F-4E81F9CF17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9" y="726847"/>
            <a:ext cx="5299675" cy="34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A5607D-4C9C-4685-BDF3-151F85498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7" y="786149"/>
            <a:ext cx="5302232" cy="33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Slide 6">
            <a:hlinkClick r:id="" action="ppaction://media"/>
            <a:extLst>
              <a:ext uri="{FF2B5EF4-FFF2-40B4-BE49-F238E27FC236}">
                <a16:creationId xmlns:a16="http://schemas.microsoft.com/office/drawing/2014/main" id="{5EF4B91F-6022-4893-95EC-76CFD2384E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38"/>
    </mc:Choice>
    <mc:Fallback xmlns="">
      <p:transition spd="slow" advTm="45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439CA-D086-495A-8FC0-D1D7E573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Preliminary analysis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A897448A-D8C4-4FC4-ADF4-7D3E8169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 the preliminary analysis, it is realized that this dataset is unbalanced. This was expected since loans being in default would represent the minority outcome.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unbalanced because defaulted has more outcomes of not defaulted vs defaulted.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Unbalanced usually must be adjusted for. Thus, a technique called SMOTE was used. 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28B20F-E2AA-4EDB-8D8F-97EDFE591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6505" y="2271747"/>
            <a:ext cx="3266618" cy="228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FF086F-707F-4B70-870D-B5C4B2A0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6229" y="2287085"/>
            <a:ext cx="3272304" cy="225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slide 7">
            <a:hlinkClick r:id="" action="ppaction://media"/>
            <a:extLst>
              <a:ext uri="{FF2B5EF4-FFF2-40B4-BE49-F238E27FC236}">
                <a16:creationId xmlns:a16="http://schemas.microsoft.com/office/drawing/2014/main" id="{EB534E9C-A002-4F7D-B877-ACE5C8851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1178"/>
    </mc:Choice>
    <mc:Fallback xmlns="">
      <p:transition spd="slow" advTm="51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721E-0BC7-4DB4-9971-257CF66AA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building- 3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F966A-CF42-404F-8415-82A6C3860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65653-D22E-45C5-8734-7FE0B79315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was chosen because the dependent variable has two outcomes, 0 and 1. This is how logistic regression is defined.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AB5ED-3A5C-41CA-AC60-4B18827E83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Decision Tree-Here is a synopsis of what it looks like. It is a non-parametric model, which means there are no underlying assumptions.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C900CF-4CBE-440C-BBB4-B889B046059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16688" y="3167039"/>
            <a:ext cx="4638675" cy="2492422"/>
          </a:xfrm>
        </p:spPr>
      </p:pic>
      <p:pic>
        <p:nvPicPr>
          <p:cNvPr id="6" name="slide 8">
            <a:hlinkClick r:id="" action="ppaction://media"/>
            <a:extLst>
              <a:ext uri="{FF2B5EF4-FFF2-40B4-BE49-F238E27FC236}">
                <a16:creationId xmlns:a16="http://schemas.microsoft.com/office/drawing/2014/main" id="{B3F86314-F720-4BB9-9E2A-907497032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1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50"/>
    </mc:Choice>
    <mc:Fallback xmlns="">
      <p:transition spd="slow" advTm="57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5A5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562D6-F8ED-453A-B334-2A3DC812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 Approaches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079E-0CFB-49D1-98ED-0FD0E9C5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</a:rPr>
              <a:t>Random Forest 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2" descr="Random forest - Wikipedia">
            <a:extLst>
              <a:ext uri="{FF2B5EF4-FFF2-40B4-BE49-F238E27FC236}">
                <a16:creationId xmlns:a16="http://schemas.microsoft.com/office/drawing/2014/main" id="{B5755EE4-5B40-4B6D-A248-89E6BBBF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879719"/>
            <a:ext cx="6798082" cy="509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 9">
            <a:hlinkClick r:id="" action="ppaction://media"/>
            <a:extLst>
              <a:ext uri="{FF2B5EF4-FFF2-40B4-BE49-F238E27FC236}">
                <a16:creationId xmlns:a16="http://schemas.microsoft.com/office/drawing/2014/main" id="{76901095-04BD-461C-B076-19E7A5B24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2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4"/>
    </mc:Choice>
    <mc:Fallback xmlns="">
      <p:transition spd="slow" advTm="24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Statistics focus</Template>
  <TotalTime>156</TotalTime>
  <Words>642</Words>
  <Application>Microsoft Office PowerPoint</Application>
  <PresentationFormat>Widescreen</PresentationFormat>
  <Paragraphs>68</Paragraphs>
  <Slides>22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Bookman Old Style</vt:lpstr>
      <vt:lpstr>Calibri</vt:lpstr>
      <vt:lpstr>Franklin Gothic Book</vt:lpstr>
      <vt:lpstr>1_RetrospectVTI</vt:lpstr>
      <vt:lpstr>Predicting customer loan default</vt:lpstr>
      <vt:lpstr>Preliminary</vt:lpstr>
      <vt:lpstr>Data selection</vt:lpstr>
      <vt:lpstr>Data cleaning/data analysis</vt:lpstr>
      <vt:lpstr>Preliminary analysis</vt:lpstr>
      <vt:lpstr>Preliminary analysis</vt:lpstr>
      <vt:lpstr>Preliminary analysis</vt:lpstr>
      <vt:lpstr>Model building- 3 approaches</vt:lpstr>
      <vt:lpstr>Model Approaches</vt:lpstr>
      <vt:lpstr>Models-Before adjustment for unbalanced data.</vt:lpstr>
      <vt:lpstr> Models</vt:lpstr>
      <vt:lpstr>Adjusting the data</vt:lpstr>
      <vt:lpstr>Models</vt:lpstr>
      <vt:lpstr>Models</vt:lpstr>
      <vt:lpstr>Overfitting!</vt:lpstr>
      <vt:lpstr>Random Forest Classifer!</vt:lpstr>
      <vt:lpstr>Discussion</vt:lpstr>
      <vt:lpstr>Discussion</vt:lpstr>
      <vt:lpstr>Conclusions</vt:lpstr>
      <vt:lpstr>Conclusions</vt:lpstr>
      <vt:lpstr>Acknowledgments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customer loan default</dc:title>
  <dc:creator>Cameron Pick</dc:creator>
  <cp:lastModifiedBy>Cameron Pick</cp:lastModifiedBy>
  <cp:revision>4</cp:revision>
  <dcterms:created xsi:type="dcterms:W3CDTF">2021-11-03T00:08:54Z</dcterms:created>
  <dcterms:modified xsi:type="dcterms:W3CDTF">2021-11-21T04:59:49Z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